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853" r:id="rId2"/>
    <p:sldId id="1005" r:id="rId3"/>
    <p:sldId id="1004" r:id="rId4"/>
    <p:sldId id="1006" r:id="rId5"/>
    <p:sldId id="1002" r:id="rId6"/>
    <p:sldId id="994" r:id="rId7"/>
    <p:sldId id="995" r:id="rId8"/>
    <p:sldId id="1016" r:id="rId9"/>
    <p:sldId id="1017" r:id="rId10"/>
    <p:sldId id="1000" r:id="rId11"/>
    <p:sldId id="1007" r:id="rId12"/>
    <p:sldId id="1011" r:id="rId13"/>
    <p:sldId id="1008" r:id="rId14"/>
    <p:sldId id="1009" r:id="rId15"/>
    <p:sldId id="1014" r:id="rId16"/>
    <p:sldId id="1015" r:id="rId17"/>
    <p:sldId id="1010" r:id="rId18"/>
    <p:sldId id="1018" r:id="rId19"/>
    <p:sldId id="1012" r:id="rId20"/>
    <p:sldId id="1013" r:id="rId21"/>
    <p:sldId id="100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83810881" name="WPS_1679281038" initials="W" lastIdx="1" clrIdx="2"/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8EE"/>
    <a:srgbClr val="EDF2F7"/>
    <a:srgbClr val="2F78F0"/>
    <a:srgbClr val="0B1431"/>
    <a:srgbClr val="065980"/>
    <a:srgbClr val="244B61"/>
    <a:srgbClr val="23978B"/>
    <a:srgbClr val="E9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83377" autoAdjust="0"/>
  </p:normalViewPr>
  <p:slideViewPr>
    <p:cSldViewPr snapToGrid="0" snapToObjects="1">
      <p:cViewPr varScale="1">
        <p:scale>
          <a:sx n="103" d="100"/>
          <a:sy n="103" d="100"/>
        </p:scale>
        <p:origin x="11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89352-7C6D-AE46-B3D1-3043903F0858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45CFF-F689-594A-ABD3-6ED0736D5C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F2491-47EF-3F5D-2F84-EB15D385C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856189-49A7-5099-5963-CDF4800C0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AE4EF4-9B34-A01C-BA79-AAA6847A6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0C699D-0F18-A0C6-97CC-8ACEB4974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892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7EAA9-5C3E-637F-7646-12DF89E29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4ECABD-647E-709A-151B-2510B4619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439F3D-30E2-1C87-78A2-2B3E5A86D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4A38F9-1206-D232-CD73-43C9684F1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2419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73A4-B409-2370-3B7F-7F15132E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46101A-E504-BC28-AE9E-319DA683F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74FEB7-A993-D0AE-FD15-2C7222E1C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2778F5-3367-CB95-7FF6-CE011A830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155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C4D0-8521-70BA-AB21-544472DDE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21B9E1-D600-47C5-CEFB-FF27A0FC2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3A126E-BAFA-42BE-8DEB-7D40ABB93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9E4A2A-05EB-811B-0644-C6FF738A9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238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C668D-E426-A285-676B-3A3A278D5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565FD1-2BBE-3EDE-B53C-C18F4AB8C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27B6A3-11B8-1B09-ABA0-61DC09C7F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B471F-B3DE-EDA5-962B-6B50BFDB6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2603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13C62-1110-5266-4FBF-245DF844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D4C782-36B6-743A-079A-2C20185C8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97ED0E-5393-73B6-8E71-F1734466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F002E5-1C58-B00F-7856-28A80F6AA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548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0CB1C-9BBE-1062-B82C-96784B655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BEA86D-17E7-F9C0-42AB-B690792E3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FCB951-5D19-41B2-377D-0AAF1FFCB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F5F10C-4E79-4571-B6E9-F97E23A71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525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3814-3DEB-FF5C-AE3D-2177E44F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8EA0EB-13C7-AB36-2AD4-34DEAC40E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88E709-5F14-9A9B-BBFB-9D78DFB56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B2BBE-ED14-0207-C395-E3BA801B8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201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BA2E0-2C1B-CFAE-ECA2-15F47974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65E6D8-DDA5-AE2A-F5ED-3DAEDBAAF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7E3CD2-A04F-68B0-3C15-9991B45EB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F9E8DC-7669-CFF8-9D0F-6C592EB21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307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7553A-A314-514F-3D4D-A7C3C0DEE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CCC6E0-17DF-DB2A-3B82-D8EF4BBF4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DE8D17-64B3-0AB1-927F-BFA2F187D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B7361A-6336-6BA4-425E-C4809C367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864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AC64F-8D0F-5DB0-8D06-98F0701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2DCA29-730C-417D-CEA0-2A36B4904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3BA924-6BA1-F3FF-39AD-D0A14FED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E8E76B-F1A1-AC07-1E8B-93E132E94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08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3461B-BBAE-058B-5331-A7C68F5C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6EB607-21BB-3016-98CC-682C48BF1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2B3BAD-7099-5A75-5D5A-D40966878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E162D2-83F6-77F1-7FFA-A9CE1ADB5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73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8511C-67B4-2C5F-53EB-60F951B2D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23C1D6-57F9-BFF5-4021-5298AB749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CACE52-469D-6989-686C-566ADA04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F18D6-5C78-762F-2FF0-B931DFE9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485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AB88E-8A67-AA50-1FC0-97B26968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E90A77-4889-5DD0-44FC-3EC5643EA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E5B74D-2513-DDF5-BB41-72B0E0266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C285E3-BCD7-C3EB-92AB-3D869AA00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488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96053-75B1-D0EA-4107-A59D8073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B426E7-9801-0DF4-71F2-9AD8CDAD9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93135C-45AF-5D9B-48AC-E6BE28FB3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68C736-FCE5-91A7-929A-C7299E84D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05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45CFF-F689-594A-ABD3-6ED0736D5C7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CCF1B-7B1A-C644-B031-CDCF7AE94813}" type="datetimeFigureOut">
              <a:rPr kumimoji="1" lang="zh-CN" altLang="en-US" smtClean="0"/>
              <a:t>2025/12/29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52399" y="0"/>
            <a:ext cx="12344400" cy="6857999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0" y="1254760"/>
            <a:ext cx="6095365" cy="4273550"/>
          </a:xfrm>
          <a:prstGeom prst="parallelogram">
            <a:avLst>
              <a:gd name="adj" fmla="val 6373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780" y="276225"/>
            <a:ext cx="2383790" cy="775335"/>
          </a:xfrm>
          <a:prstGeom prst="rect">
            <a:avLst/>
          </a:prstGeom>
        </p:spPr>
      </p:pic>
      <p:pic>
        <p:nvPicPr>
          <p:cNvPr id="21" name="图片 20" descr="资源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" y="333375"/>
            <a:ext cx="2924175" cy="66675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688667"/>
            <a:ext cx="12192000" cy="169333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017770" y="2050415"/>
            <a:ext cx="715010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>
                <a:solidFill>
                  <a:srgbClr val="244B61"/>
                </a:solidFill>
                <a:latin typeface="Arial Regular" panose="020B0604020202090204" charset="0"/>
                <a:ea typeface="微软雅黑" panose="020B0503020204020204" charset="-122"/>
                <a:cs typeface="Arial Regular" panose="020B0604020202090204" charset="0"/>
                <a:sym typeface="+mn-ea"/>
              </a:rPr>
              <a:t>《</a:t>
            </a:r>
            <a:r>
              <a:rPr kumimoji="1" lang="zh-CN" altLang="en-US" sz="4000" b="1">
                <a:solidFill>
                  <a:srgbClr val="244B61"/>
                </a:solidFill>
                <a:latin typeface="Arial Regular" panose="020B0604020202090204" charset="0"/>
                <a:ea typeface="微软雅黑" panose="020B0503020204020204" charset="-122"/>
                <a:cs typeface="Arial Regular" panose="020B0604020202090204" charset="0"/>
                <a:sym typeface="+mn-ea"/>
              </a:rPr>
              <a:t>人工智能引论</a:t>
            </a:r>
            <a:r>
              <a:rPr kumimoji="1" lang="en-US" altLang="zh-CN" sz="4000" b="1">
                <a:solidFill>
                  <a:srgbClr val="244B61"/>
                </a:solidFill>
                <a:latin typeface="Arial Regular" panose="020B0604020202090204" charset="0"/>
                <a:ea typeface="微软雅黑" panose="020B0503020204020204" charset="-122"/>
                <a:cs typeface="Arial Regular" panose="020B0604020202090204" charset="0"/>
                <a:sym typeface="+mn-ea"/>
              </a:rPr>
              <a:t>》</a:t>
            </a:r>
          </a:p>
          <a:p>
            <a:pPr algn="ctr"/>
            <a:r>
              <a:rPr kumimoji="1" lang="zh-CN" altLang="en-US" sz="4000" b="1">
                <a:solidFill>
                  <a:srgbClr val="244B61"/>
                </a:solidFill>
                <a:latin typeface="Arial Regular" panose="020B0604020202090204" charset="0"/>
                <a:ea typeface="微软雅黑" panose="020B0503020204020204" charset="-122"/>
                <a:cs typeface="Arial Regular" panose="020B0604020202090204" charset="0"/>
                <a:sym typeface="+mn-ea"/>
              </a:rPr>
              <a:t>智能体</a:t>
            </a:r>
          </a:p>
          <a:p>
            <a:pPr algn="ctr"/>
            <a:endParaRPr kumimoji="1" lang="zh-CN" altLang="en-US" sz="4000" b="1">
              <a:solidFill>
                <a:srgbClr val="244B61"/>
              </a:solidFill>
              <a:latin typeface="Arial Regular" panose="020B0604020202090204" charset="0"/>
              <a:ea typeface="微软雅黑" panose="020B0503020204020204" charset="-122"/>
              <a:cs typeface="Arial Regular" panose="020B0604020202090204" charset="0"/>
              <a:sym typeface="+mn-ea"/>
            </a:endParaRPr>
          </a:p>
          <a:p>
            <a:pPr algn="ctr"/>
            <a:endParaRPr kumimoji="1" lang="zh-CN" altLang="en-US" sz="4000" b="1">
              <a:solidFill>
                <a:srgbClr val="244B61"/>
              </a:solidFill>
              <a:latin typeface="Arial Regular" panose="020B0604020202090204" charset="0"/>
              <a:ea typeface="微软雅黑" panose="020B0503020204020204" charset="-122"/>
              <a:cs typeface="Arial Regular" panose="020B0604020202090204" charset="0"/>
              <a:sym typeface="+mn-ea"/>
            </a:endParaRPr>
          </a:p>
          <a:p>
            <a:pPr algn="ctr"/>
            <a:r>
              <a:rPr kumimoji="1" lang="zh-CN" altLang="en-US" sz="4000" b="1">
                <a:solidFill>
                  <a:srgbClr val="244B61"/>
                </a:solidFill>
                <a:latin typeface="Arial Regular" panose="020B0604020202090204" charset="0"/>
                <a:ea typeface="微软雅黑" panose="020B0503020204020204" charset="-122"/>
                <a:cs typeface="Arial Regular" panose="020B0604020202090204" charset="0"/>
                <a:sym typeface="+mn-ea"/>
              </a:rPr>
              <a:t>莫益军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365" y="4134485"/>
            <a:ext cx="2286000" cy="13995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035" y="1233805"/>
            <a:ext cx="8003540" cy="427926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 flipV="1">
            <a:off x="2592070" y="1241425"/>
            <a:ext cx="9588500" cy="10414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 flipV="1">
            <a:off x="-152400" y="5520690"/>
            <a:ext cx="12332970" cy="9017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</a:t>
            </a:r>
            <a:endParaRPr kumimoji="1" lang="zh-CN" altLang="en-US" sz="3200" b="1">
              <a:solidFill>
                <a:srgbClr val="09447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8EFE88-923C-F305-4E82-3E8321DEFE0C}"/>
              </a:ext>
            </a:extLst>
          </p:cNvPr>
          <p:cNvSpPr txBox="1"/>
          <p:nvPr/>
        </p:nvSpPr>
        <p:spPr>
          <a:xfrm>
            <a:off x="614802" y="1241503"/>
            <a:ext cx="10309232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学习如何开发 </a:t>
            </a:r>
            <a:r>
              <a:rPr lang="en-US" altLang="zh-CN"/>
              <a:t>MCP Server</a:t>
            </a:r>
            <a:r>
              <a:rPr lang="zh-CN" altLang="en-US"/>
              <a:t>，如何通过统一的 </a:t>
            </a:r>
            <a:r>
              <a:rPr lang="en-US" altLang="zh-CN"/>
              <a:t>MCP </a:t>
            </a:r>
            <a:r>
              <a:rPr lang="zh-CN" altLang="en-US"/>
              <a:t>协议暴露提供的能力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掌握扩展 </a:t>
            </a:r>
            <a:r>
              <a:rPr lang="en-US" altLang="zh-CN"/>
              <a:t>LLM </a:t>
            </a:r>
            <a:r>
              <a:rPr lang="zh-CN" altLang="en-US"/>
              <a:t>能力的工程方法，学会思考接口设计、能力边界、安全约束与环境建模等关键问题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为了方便测试代码，基于 </a:t>
            </a:r>
            <a:r>
              <a:rPr lang="en-US" altLang="zh-CN"/>
              <a:t>MCP </a:t>
            </a:r>
            <a:r>
              <a:rPr lang="zh-CN" altLang="en-US"/>
              <a:t>协议封装模板项目 </a:t>
            </a:r>
            <a:r>
              <a:rPr lang="en-US" altLang="zh-CN"/>
              <a:t>`YA_MCPServer_Template`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在该项目的基础上修改、添加自己的新功能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62F70-9D2E-8904-30A0-D06569AB3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B363A8-2A3D-7CB2-2C9A-3D038DA47CF6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环境配置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08CA83-C897-0F4B-BF8C-229FF6A12C62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45C05866-56DB-BB88-8C03-188801C6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04CAF8-6CFA-27A1-FC31-D55279359E45}"/>
              </a:ext>
            </a:extLst>
          </p:cNvPr>
          <p:cNvSpPr txBox="1"/>
          <p:nvPr/>
        </p:nvSpPr>
        <p:spPr>
          <a:xfrm>
            <a:off x="614802" y="1137425"/>
            <a:ext cx="10052880" cy="4613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安装 </a:t>
            </a:r>
            <a:r>
              <a:rPr lang="en-US" altLang="zh-CN"/>
              <a:t>Git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安装 </a:t>
            </a:r>
            <a:r>
              <a:rPr lang="en-US" altLang="zh-CN"/>
              <a:t>uv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轻量化的 </a:t>
            </a:r>
            <a:r>
              <a:rPr lang="en-US" altLang="zh-CN"/>
              <a:t>Python </a:t>
            </a:r>
            <a:r>
              <a:rPr lang="zh-CN" altLang="en-US"/>
              <a:t>包与环境管理工具 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>
                <a:solidFill>
                  <a:srgbClr val="FF0000"/>
                </a:solidFill>
              </a:rPr>
              <a:t>测试代码时，</a:t>
            </a:r>
            <a:r>
              <a:rPr lang="zh-CN" altLang="en-US"/>
              <a:t>将使用 </a:t>
            </a:r>
            <a:r>
              <a:rPr lang="en-US" altLang="zh-CN"/>
              <a:t>uv </a:t>
            </a:r>
            <a:r>
              <a:rPr lang="zh-CN" altLang="en-US"/>
              <a:t>统一创建虚拟环境并安装项目依赖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安装 </a:t>
            </a:r>
            <a:r>
              <a:rPr lang="en-US" altLang="zh-CN"/>
              <a:t>node.js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用于使用 </a:t>
            </a:r>
            <a:r>
              <a:rPr lang="en-US" altLang="zh-CN"/>
              <a:t>MCP Inspector </a:t>
            </a:r>
            <a:r>
              <a:rPr lang="zh-CN" altLang="en-US"/>
              <a:t>调试你的 </a:t>
            </a:r>
            <a:r>
              <a:rPr lang="en-US" altLang="zh-CN"/>
              <a:t>MCP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请务必使用 </a:t>
            </a:r>
            <a:r>
              <a:rPr lang="en-US" altLang="zh-CN"/>
              <a:t>MCP Inspector </a:t>
            </a:r>
            <a:r>
              <a:rPr lang="zh-CN" altLang="en-US"/>
              <a:t>调试确认 </a:t>
            </a:r>
            <a:r>
              <a:rPr lang="en-US" altLang="zh-CN"/>
              <a:t>MCP Server </a:t>
            </a:r>
            <a:r>
              <a:rPr lang="zh-CN" altLang="en-US"/>
              <a:t>提供的功能无异常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安装 </a:t>
            </a:r>
            <a:r>
              <a:rPr lang="en-US" altLang="zh-CN"/>
              <a:t>sops</a:t>
            </a:r>
            <a:r>
              <a:rPr lang="zh-CN" altLang="en-US" b="1">
                <a:solidFill>
                  <a:srgbClr val="FF0000"/>
                </a:solidFill>
              </a:rPr>
              <a:t>（可选）</a:t>
            </a:r>
            <a:endParaRPr lang="en-US" altLang="zh-CN" b="1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/>
              <a:t>SOPS</a:t>
            </a:r>
            <a:r>
              <a:rPr lang="zh-CN" altLang="en-US"/>
              <a:t>（</a:t>
            </a:r>
            <a:r>
              <a:rPr lang="en-US" altLang="zh-CN"/>
              <a:t>Secrets OPerationS</a:t>
            </a:r>
            <a:r>
              <a:rPr lang="zh-CN" altLang="en-US"/>
              <a:t>）是由 </a:t>
            </a:r>
            <a:r>
              <a:rPr lang="en-US" altLang="zh-CN"/>
              <a:t>Mozilla </a:t>
            </a:r>
            <a:r>
              <a:rPr lang="zh-CN" altLang="en-US"/>
              <a:t>开发的安全加密工具，用于管理敏感信息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支持加密 </a:t>
            </a:r>
            <a:r>
              <a:rPr lang="en-US" altLang="zh-CN"/>
              <a:t>YAML</a:t>
            </a:r>
            <a:r>
              <a:rPr lang="zh-CN" altLang="en-US"/>
              <a:t>、</a:t>
            </a:r>
            <a:r>
              <a:rPr lang="en-US" altLang="zh-CN"/>
              <a:t>JSON</a:t>
            </a:r>
            <a:r>
              <a:rPr lang="zh-CN" altLang="en-US"/>
              <a:t>、</a:t>
            </a:r>
            <a:r>
              <a:rPr lang="en-US" altLang="zh-CN"/>
              <a:t>ENV </a:t>
            </a:r>
            <a:r>
              <a:rPr lang="zh-CN" altLang="en-US"/>
              <a:t>等格式文件，并可与 </a:t>
            </a:r>
            <a:r>
              <a:rPr lang="en-US" altLang="zh-CN"/>
              <a:t>Git </a:t>
            </a:r>
            <a:r>
              <a:rPr lang="zh-CN" altLang="en-US"/>
              <a:t>集成，实现版本控制下的安全存储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加密算法使用 </a:t>
            </a:r>
            <a:r>
              <a:rPr lang="en-US" altLang="zh-CN"/>
              <a:t>Age </a:t>
            </a:r>
            <a:r>
              <a:rPr lang="zh-CN" altLang="en-US"/>
              <a:t>加密工具（非对称加密）</a:t>
            </a:r>
          </a:p>
        </p:txBody>
      </p:sp>
    </p:spTree>
    <p:extLst>
      <p:ext uri="{BB962C8B-B14F-4D97-AF65-F5344CB8AC3E}">
        <p14:creationId xmlns:p14="http://schemas.microsoft.com/office/powerpoint/2010/main" val="196235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4612C-AA75-2BC3-A98E-72DDDF85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68CED3F-BA69-B3F9-DFDD-F6B72F3C0F8E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AC6103-3A0D-CDF6-3F54-81271863E6C7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BB979ABF-0AFC-4204-D21E-8D37241F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1DFCB3B-7966-D258-A296-4CB5460F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211585"/>
              </p:ext>
            </p:extLst>
          </p:nvPr>
        </p:nvGraphicFramePr>
        <p:xfrm>
          <a:off x="786161" y="1245084"/>
          <a:ext cx="10515600" cy="5054346"/>
        </p:xfrm>
        <a:graphic>
          <a:graphicData uri="http://schemas.openxmlformats.org/drawingml/2006/table">
            <a:tbl>
              <a:tblPr/>
              <a:tblGrid>
                <a:gridCol w="2410522">
                  <a:extLst>
                    <a:ext uri="{9D8B030D-6E8A-4147-A177-3AD203B41FA5}">
                      <a16:colId xmlns:a16="http://schemas.microsoft.com/office/drawing/2014/main" val="496714038"/>
                    </a:ext>
                  </a:extLst>
                </a:gridCol>
                <a:gridCol w="3419707">
                  <a:extLst>
                    <a:ext uri="{9D8B030D-6E8A-4147-A177-3AD203B41FA5}">
                      <a16:colId xmlns:a16="http://schemas.microsoft.com/office/drawing/2014/main" val="1026412530"/>
                    </a:ext>
                  </a:extLst>
                </a:gridCol>
                <a:gridCol w="4685371">
                  <a:extLst>
                    <a:ext uri="{9D8B030D-6E8A-4147-A177-3AD203B41FA5}">
                      <a16:colId xmlns:a16="http://schemas.microsoft.com/office/drawing/2014/main" val="297939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目录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规范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61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effectLst/>
                        </a:rPr>
                        <a:t>docs/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>
                          <a:effectLst/>
                        </a:rPr>
                        <a:t>安装工具环境的教程、如何开发调试 </a:t>
                      </a:r>
                      <a:r>
                        <a:rPr lang="en-US" altLang="zh-CN">
                          <a:effectLst/>
                        </a:rPr>
                        <a:t>MCP Server 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endParaRPr lang="zh-CN" alt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598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effectLst/>
                        </a:rPr>
                        <a:t>core/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>
                          <a:effectLst/>
                        </a:rPr>
                        <a:t>核心业务逻辑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>
                          <a:effectLst/>
                        </a:rPr>
                        <a:t>功能模块化、支持异步、异常处理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757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tools/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MCP Tool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可供 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MCP Client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调用的工具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663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effectLst/>
                        </a:rPr>
                        <a:t>resources/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effectLst/>
                        </a:rPr>
                        <a:t>MCP Resources </a:t>
                      </a:r>
                      <a:r>
                        <a:rPr lang="zh-CN" altLang="en-US">
                          <a:effectLst/>
                        </a:rPr>
                        <a:t>实现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>
                          <a:effectLst/>
                        </a:rPr>
                        <a:t>可供 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MCP Client </a:t>
                      </a:r>
                      <a:r>
                        <a:rPr lang="en-US">
                          <a:effectLst/>
                        </a:rPr>
                        <a:t> </a:t>
                      </a:r>
                      <a:r>
                        <a:rPr lang="zh-CN" altLang="en-US">
                          <a:effectLst/>
                        </a:rPr>
                        <a:t>调用的资源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91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prompts/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MCP Prompts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可供 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MCP Client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调用的指令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912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effectLst/>
                        </a:rPr>
                        <a:t>config.yaml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>
                          <a:effectLst/>
                        </a:rPr>
                        <a:t>配置 </a:t>
                      </a:r>
                      <a:r>
                        <a:rPr lang="en-US" altLang="zh-CN">
                          <a:effectLst/>
                        </a:rPr>
                        <a:t>&amp; </a:t>
                      </a:r>
                      <a:r>
                        <a:rPr lang="zh-CN" altLang="en-US">
                          <a:effectLst/>
                        </a:rPr>
                        <a:t>元数据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effectLst/>
                        </a:rPr>
                        <a:t>YAML </a:t>
                      </a:r>
                      <a:r>
                        <a:rPr lang="zh-CN" altLang="en-US">
                          <a:effectLst/>
                        </a:rPr>
                        <a:t>格式、只存储元数据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609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effectLst/>
                        </a:rPr>
                        <a:t>server.py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effectLst/>
                        </a:rPr>
                        <a:t>MCP Server </a:t>
                      </a:r>
                      <a:r>
                        <a:rPr lang="zh-CN" altLang="en-US">
                          <a:effectLst/>
                        </a:rPr>
                        <a:t>启动 </a:t>
                      </a:r>
                      <a:r>
                        <a:rPr lang="en-US" altLang="zh-CN">
                          <a:effectLst/>
                        </a:rPr>
                        <a:t>&amp; </a:t>
                      </a:r>
                      <a:r>
                        <a:rPr lang="zh-CN" altLang="en-US">
                          <a:effectLst/>
                        </a:rPr>
                        <a:t>调度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b="1">
                          <a:effectLst/>
                        </a:rPr>
                        <a:t>无需修改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124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effectLst/>
                        </a:rPr>
                        <a:t>setup.py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b="1">
                          <a:solidFill>
                            <a:srgbClr val="FF0000"/>
                          </a:solidFill>
                          <a:effectLst/>
                        </a:rPr>
                        <a:t>在此文件的</a:t>
                      </a:r>
                      <a:r>
                        <a:rPr lang="en-US" altLang="zh-CN" b="1">
                          <a:solidFill>
                            <a:srgbClr val="FF0000"/>
                          </a:solidFill>
                          <a:effectLst/>
                        </a:rPr>
                        <a:t> setup 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  <a:effectLst/>
                        </a:rPr>
                        <a:t>函数中，预先准备其他依赖，如下载模型文件、数据集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endParaRPr lang="zh-CN" alt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99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effectLst/>
                        </a:rPr>
                        <a:t>modules/</a:t>
                      </a:r>
                      <a:r>
                        <a:rPr lang="en-US">
                          <a:effectLst/>
                        </a:rPr>
                        <a:t>YA_Common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>
                          <a:effectLst/>
                        </a:rPr>
                        <a:t>通用工具函数如日志、错误处理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b="1">
                          <a:effectLst/>
                        </a:rPr>
                        <a:t>无需修改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191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effectLst/>
                        </a:rPr>
                        <a:t>modules/</a:t>
                      </a:r>
                      <a:r>
                        <a:rPr lang="en-US">
                          <a:effectLst/>
                        </a:rPr>
                        <a:t>YA_S</a:t>
                      </a:r>
                      <a:r>
                        <a:rPr lang="en-US" altLang="zh-CN">
                          <a:effectLst/>
                        </a:rPr>
                        <a:t>ecrets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>
                          <a:effectLst/>
                        </a:rPr>
                        <a:t>管理敏感的环境变量和密钥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>
                          <a:effectLst/>
                        </a:rPr>
                        <a:t>如果设计</a:t>
                      </a:r>
                      <a:r>
                        <a:rPr lang="en-US" altLang="zh-CN">
                          <a:effectLst/>
                        </a:rPr>
                        <a:t> API </a:t>
                      </a:r>
                      <a:r>
                        <a:rPr lang="zh-CN" altLang="en-US">
                          <a:effectLst/>
                        </a:rPr>
                        <a:t>密钥等请使用该模块统一管理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651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41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F749-B7CF-ABCC-1E25-56075527E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0761FF7-95EA-98AB-5811-BF8643D3833C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DE2DB5-5089-1D56-5259-DF91BCD79069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2FC8250E-47CF-0DDC-D4AE-ACB6B8E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08B510-6CB6-6327-3F5B-A86253EC833B}"/>
              </a:ext>
            </a:extLst>
          </p:cNvPr>
          <p:cNvSpPr txBox="1"/>
          <p:nvPr/>
        </p:nvSpPr>
        <p:spPr>
          <a:xfrm>
            <a:off x="614802" y="1137425"/>
            <a:ext cx="9719327" cy="5034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从极空间下载 </a:t>
            </a:r>
            <a:r>
              <a:rPr lang="zh-CN" altLang="en-US" b="1">
                <a:highlight>
                  <a:srgbClr val="E4E8EE"/>
                </a:highlight>
              </a:rPr>
              <a:t>结业项目</a:t>
            </a:r>
            <a:r>
              <a:rPr lang="en-US" altLang="zh-CN" b="1">
                <a:highlight>
                  <a:srgbClr val="E4E8EE"/>
                </a:highlight>
              </a:rPr>
              <a:t>/YA_MCPServer_Template.zip</a:t>
            </a:r>
            <a:r>
              <a:rPr lang="en-US" altLang="zh-CN" b="1"/>
              <a:t> </a:t>
            </a:r>
            <a:r>
              <a:rPr lang="zh-CN" altLang="en-US" b="1"/>
              <a:t>到本地并解压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修改配置文件及元数据（保持项目信息同步，有助于测试脚本自动识别服务器元数据）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修改 </a:t>
            </a:r>
            <a:r>
              <a:rPr lang="en-US" altLang="zh-CN"/>
              <a:t>`config.yaml` </a:t>
            </a:r>
            <a:r>
              <a:rPr lang="zh-CN" altLang="en-US"/>
              <a:t>中的服务器名称、描述等元数据；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修改 </a:t>
            </a:r>
            <a:r>
              <a:rPr lang="en-US" altLang="zh-CN"/>
              <a:t>`pyproject.toml` </a:t>
            </a:r>
            <a:r>
              <a:rPr lang="zh-CN" altLang="en-US"/>
              <a:t>中的 </a:t>
            </a:r>
            <a:r>
              <a:rPr lang="en-US" altLang="zh-CN"/>
              <a:t>`name`</a:t>
            </a:r>
            <a:r>
              <a:rPr lang="zh-CN" altLang="en-US"/>
              <a:t>、</a:t>
            </a:r>
            <a:r>
              <a:rPr lang="en-US" altLang="zh-CN"/>
              <a:t>`version`</a:t>
            </a:r>
            <a:r>
              <a:rPr lang="zh-CN" altLang="en-US"/>
              <a:t>、</a:t>
            </a:r>
            <a:r>
              <a:rPr lang="en-US" altLang="zh-CN"/>
              <a:t>`description` </a:t>
            </a:r>
            <a:r>
              <a:rPr lang="zh-CN" altLang="en-US"/>
              <a:t>字段，与 </a:t>
            </a:r>
            <a:r>
              <a:rPr lang="en-US" altLang="zh-CN"/>
              <a:t>`config.yaml` </a:t>
            </a:r>
            <a:r>
              <a:rPr lang="zh-CN" altLang="en-US"/>
              <a:t>一致；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修改 </a:t>
            </a:r>
            <a:r>
              <a:rPr lang="en-US" altLang="zh-CN"/>
              <a:t>`README.md` </a:t>
            </a:r>
            <a:r>
              <a:rPr lang="zh-CN" altLang="en-US"/>
              <a:t>中的项目名称与描述，保持一致；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服务器命名示例：</a:t>
            </a:r>
            <a:r>
              <a:rPr lang="en-US" altLang="zh-CN"/>
              <a:t>`YA_MCPServer_XXXXX`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初始化 </a:t>
            </a:r>
            <a:r>
              <a:rPr lang="en-US" altLang="zh-CN"/>
              <a:t>Git </a:t>
            </a:r>
            <a:r>
              <a:rPr lang="zh-CN" altLang="en-US"/>
              <a:t>仓库</a:t>
            </a:r>
            <a:r>
              <a:rPr lang="zh-CN" altLang="en-US" b="1">
                <a:solidFill>
                  <a:srgbClr val="FF0000"/>
                </a:solidFill>
              </a:rPr>
              <a:t>（确保项目的</a:t>
            </a:r>
            <a:r>
              <a:rPr lang="zh-CN" altLang="en-US" b="1" u="sng">
                <a:solidFill>
                  <a:srgbClr val="FF0000"/>
                </a:solidFill>
              </a:rPr>
              <a:t>默认</a:t>
            </a:r>
            <a:r>
              <a:rPr lang="zh-CN" altLang="en-US" b="1">
                <a:solidFill>
                  <a:srgbClr val="FF0000"/>
                </a:solidFill>
              </a:rPr>
              <a:t>分支为</a:t>
            </a:r>
            <a:r>
              <a:rPr lang="en-US" altLang="zh-CN" b="1">
                <a:solidFill>
                  <a:srgbClr val="FF0000"/>
                </a:solidFill>
              </a:rPr>
              <a:t>`main`</a:t>
            </a:r>
            <a:r>
              <a:rPr lang="zh-CN" altLang="en-US" b="1">
                <a:solidFill>
                  <a:srgbClr val="FF0000"/>
                </a:solidFill>
              </a:rPr>
              <a:t>分支）</a:t>
            </a:r>
            <a:endParaRPr lang="en-US" altLang="zh-CN" b="1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初始化 </a:t>
            </a:r>
            <a:r>
              <a:rPr lang="en-US" altLang="zh-CN"/>
              <a:t>Git </a:t>
            </a:r>
            <a:r>
              <a:rPr lang="zh-CN" altLang="en-US"/>
              <a:t>仓库：</a:t>
            </a:r>
            <a:r>
              <a:rPr lang="en-US" altLang="zh-CN"/>
              <a:t>`git init`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创建第一次提交：</a:t>
            </a:r>
            <a:r>
              <a:rPr lang="en-US" altLang="zh-CN"/>
              <a:t>`git add .` </a:t>
            </a:r>
            <a:r>
              <a:rPr lang="zh-CN" altLang="en-US"/>
              <a:t>并 </a:t>
            </a:r>
            <a:r>
              <a:rPr lang="en-US" altLang="zh-CN"/>
              <a:t>`git commit -m “Initial Commit”`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创建开发分支并切换到开发分支上：</a:t>
            </a:r>
            <a:r>
              <a:rPr lang="en-US" altLang="zh-CN"/>
              <a:t>`git checkout -b dev main`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在开发分支上开发新功能：</a:t>
            </a:r>
            <a:r>
              <a:rPr lang="en-US" altLang="zh-CN"/>
              <a:t> `git add .` </a:t>
            </a:r>
            <a:r>
              <a:rPr lang="zh-CN" altLang="en-US"/>
              <a:t>并 </a:t>
            </a:r>
            <a:r>
              <a:rPr lang="en-US" altLang="zh-CN"/>
              <a:t>`git commit -m “Finish Development”`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开发完成后合并提交到</a:t>
            </a:r>
            <a:r>
              <a:rPr lang="en-US" altLang="zh-CN"/>
              <a:t>`main`</a:t>
            </a:r>
            <a:r>
              <a:rPr lang="zh-CN" altLang="en-US"/>
              <a:t>分支：</a:t>
            </a:r>
            <a:r>
              <a:rPr lang="en-US" altLang="zh-CN"/>
              <a:t>`git checkout main` </a:t>
            </a:r>
            <a:r>
              <a:rPr lang="zh-CN" altLang="en-US"/>
              <a:t>并 </a:t>
            </a:r>
            <a:r>
              <a:rPr lang="en-US" altLang="zh-CN"/>
              <a:t>`git merge dev`</a:t>
            </a:r>
          </a:p>
        </p:txBody>
      </p:sp>
    </p:spTree>
    <p:extLst>
      <p:ext uri="{BB962C8B-B14F-4D97-AF65-F5344CB8AC3E}">
        <p14:creationId xmlns:p14="http://schemas.microsoft.com/office/powerpoint/2010/main" val="280779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F351-C64D-65F4-A336-3AAA9833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1A9A758-95A1-882F-10FA-F201EEFE1D9F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B4CE14-1578-D6C1-F058-D6117C58BD46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6C35C458-3A0F-B2B0-3996-3D6A7A04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277F7F-3CBB-82E9-258C-E3EA510AB977}"/>
              </a:ext>
            </a:extLst>
          </p:cNvPr>
          <p:cNvSpPr txBox="1"/>
          <p:nvPr/>
        </p:nvSpPr>
        <p:spPr>
          <a:xfrm>
            <a:off x="614802" y="1137425"/>
            <a:ext cx="8443337" cy="5034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创建并激活虚拟环境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创建虚拟环境并安装 </a:t>
            </a:r>
            <a:r>
              <a:rPr lang="en-US" altLang="zh-CN"/>
              <a:t>pyproject.toml </a:t>
            </a:r>
            <a:r>
              <a:rPr lang="zh-CN" altLang="en-US"/>
              <a:t>中的依赖：</a:t>
            </a:r>
            <a:r>
              <a:rPr lang="en-US" altLang="zh-CN"/>
              <a:t>`uv sync`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激活虚拟环境（</a:t>
            </a:r>
            <a:r>
              <a:rPr lang="en-US" altLang="zh-CN"/>
              <a:t>Windows</a:t>
            </a:r>
            <a:r>
              <a:rPr lang="zh-CN" altLang="en-US"/>
              <a:t>）：</a:t>
            </a:r>
            <a:r>
              <a:rPr lang="en-US" altLang="zh-CN"/>
              <a:t>`.venv\Scripts\activate`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激活虚拟环境（</a:t>
            </a:r>
            <a:r>
              <a:rPr lang="en-US" altLang="zh-CN"/>
              <a:t>Linux / macOS</a:t>
            </a:r>
            <a:r>
              <a:rPr lang="zh-CN" altLang="en-US"/>
              <a:t>）：</a:t>
            </a:r>
            <a:r>
              <a:rPr lang="en-US" altLang="zh-CN"/>
              <a:t>`source .venv/bin/activate`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运行 </a:t>
            </a:r>
            <a:r>
              <a:rPr lang="en-US" altLang="zh-CN"/>
              <a:t>MCP Server</a:t>
            </a:r>
            <a:r>
              <a:rPr lang="zh-CN" altLang="en-US"/>
              <a:t>：</a:t>
            </a:r>
            <a:r>
              <a:rPr lang="en-US" altLang="zh-CN"/>
              <a:t>`uv run server.py`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默认使用</a:t>
            </a:r>
            <a:r>
              <a:rPr lang="en-US" altLang="zh-CN"/>
              <a:t> SSE </a:t>
            </a:r>
            <a:r>
              <a:rPr lang="zh-CN" altLang="en-US"/>
              <a:t>模式启动服务器，地址为 </a:t>
            </a:r>
            <a:r>
              <a:rPr lang="en-US" altLang="zh-CN"/>
              <a:t>`127.0.0.1:12345`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可以修改</a:t>
            </a:r>
            <a:r>
              <a:rPr lang="en-US" altLang="zh-CN"/>
              <a:t> `config.yaml` </a:t>
            </a:r>
            <a:r>
              <a:rPr lang="zh-CN" altLang="en-US"/>
              <a:t>中的</a:t>
            </a:r>
            <a:r>
              <a:rPr lang="en-US" altLang="zh-CN"/>
              <a:t> `transport.type` </a:t>
            </a:r>
            <a:r>
              <a:rPr lang="zh-CN" altLang="en-US"/>
              <a:t>为 </a:t>
            </a:r>
            <a:r>
              <a:rPr lang="en-US" altLang="zh-CN"/>
              <a:t>`stdio`</a:t>
            </a:r>
            <a:r>
              <a:rPr lang="zh-CN" altLang="en-US"/>
              <a:t>启动标准输入输出模式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项目已默认实现以下内容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/>
              <a:t>`hello_tool`</a:t>
            </a:r>
            <a:r>
              <a:rPr lang="zh-CN" altLang="en-US"/>
              <a:t>：获取服务器的配置信息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/>
              <a:t>`hello_resource`</a:t>
            </a:r>
            <a:r>
              <a:rPr lang="zh-CN" altLang="en-US"/>
              <a:t>：返回项目的</a:t>
            </a:r>
            <a:r>
              <a:rPr lang="en-US" altLang="zh-CN"/>
              <a:t>Readme.md</a:t>
            </a:r>
            <a:r>
              <a:rPr lang="zh-CN" altLang="en-US"/>
              <a:t>、日志文件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/>
              <a:t>`hello_prompt`</a:t>
            </a:r>
            <a:r>
              <a:rPr lang="zh-CN" altLang="en-US"/>
              <a:t>：生成一个问候消息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/>
              <a:t>`hello_secrets`</a:t>
            </a:r>
            <a:r>
              <a:rPr lang="zh-CN" altLang="en-US"/>
              <a:t>：如何使用 </a:t>
            </a:r>
            <a:r>
              <a:rPr lang="en-US" altLang="zh-CN"/>
              <a:t>SOPS </a:t>
            </a:r>
            <a:r>
              <a:rPr lang="zh-CN" altLang="en-US"/>
              <a:t>加密并在代码中获取你的密钥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81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7903B-567D-177E-5053-F19482C2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81D70BE-633B-3E83-F43B-E3A5DEE5A368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58D296-8552-7784-9744-F41E7E7780A5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6ACDCB72-50A5-DA01-394E-67F10705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0E5D42-8EDE-F3DF-2199-4B881587A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10" y="1453585"/>
            <a:ext cx="10588780" cy="39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4FF14-BDDF-8B53-7C0F-A8B8DE11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782343B-E92C-07D8-E18B-39177BF9E400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0554BC-3B10-EA3B-66B2-D78AF3BF265A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B8644383-F3A8-AB34-A65F-4C213710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4551C4-4897-7291-DD32-BBD092FC1630}"/>
              </a:ext>
            </a:extLst>
          </p:cNvPr>
          <p:cNvSpPr txBox="1"/>
          <p:nvPr/>
        </p:nvSpPr>
        <p:spPr>
          <a:xfrm>
            <a:off x="510724" y="1010920"/>
            <a:ext cx="9742347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在实现 </a:t>
            </a:r>
            <a:r>
              <a:rPr lang="en-US" altLang="zh-CN"/>
              <a:t>Tool/Resource/Prompt </a:t>
            </a:r>
            <a:r>
              <a:rPr lang="zh-CN" altLang="en-US"/>
              <a:t>时，请务必按照示例使用 </a:t>
            </a:r>
            <a:r>
              <a:rPr lang="en-US" altLang="zh-CN"/>
              <a:t>`@YA_MCPServer_Tool()`</a:t>
            </a:r>
            <a:r>
              <a:rPr lang="zh-CN" altLang="en-US"/>
              <a:t> 等进行注册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为每一个你实现的类</a:t>
            </a:r>
            <a:r>
              <a:rPr lang="en-US" altLang="zh-CN"/>
              <a:t>/</a:t>
            </a:r>
            <a:r>
              <a:rPr lang="zh-CN" altLang="en-US"/>
              <a:t>函数添加详细的 </a:t>
            </a:r>
            <a:r>
              <a:rPr lang="en-US" altLang="zh-CN"/>
              <a:t>docstring</a:t>
            </a:r>
            <a:r>
              <a:rPr lang="zh-CN" altLang="en-US"/>
              <a:t>，方便理解这个类</a:t>
            </a:r>
            <a:r>
              <a:rPr lang="en-US" altLang="zh-CN"/>
              <a:t>/</a:t>
            </a:r>
            <a:r>
              <a:rPr lang="zh-CN" altLang="en-US"/>
              <a:t>函数的功能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为每一个你实现的函数添加异常处理的代码，确保报错信息能被拦截防止服务器异常退出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2F3863-0878-AD4A-3473-470244E92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425"/>
          <a:stretch>
            <a:fillRect/>
          </a:stretch>
        </p:blipFill>
        <p:spPr>
          <a:xfrm>
            <a:off x="320954" y="2344850"/>
            <a:ext cx="6228529" cy="44263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24B12C-05DF-166F-9915-A22BC7C4A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232" y="2344850"/>
            <a:ext cx="5087775" cy="37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9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9C52-221E-C0D6-CC95-DC1585FDB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39D17F2-8A63-57F9-229F-3893781577D1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94C4FE-58CA-682E-4A64-8E09FAE668C4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79574951-B60E-128E-E583-122ED13F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C81531-D652-98C7-E256-4DB9AAEE5D51}"/>
              </a:ext>
            </a:extLst>
          </p:cNvPr>
          <p:cNvSpPr txBox="1"/>
          <p:nvPr/>
        </p:nvSpPr>
        <p:spPr>
          <a:xfrm>
            <a:off x="614803" y="1137425"/>
            <a:ext cx="10478910" cy="544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使用 </a:t>
            </a:r>
            <a:r>
              <a:rPr lang="en-US" altLang="zh-CN"/>
              <a:t>MCP Inspector </a:t>
            </a:r>
            <a:r>
              <a:rPr lang="zh-CN" altLang="en-US"/>
              <a:t>调试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/>
              <a:t>Stdio </a:t>
            </a:r>
            <a:r>
              <a:rPr lang="zh-CN" altLang="en-US"/>
              <a:t>模式</a:t>
            </a:r>
            <a:endParaRPr lang="en-US" altLang="zh-CN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启动 </a:t>
            </a:r>
            <a:r>
              <a:rPr lang="en-US" altLang="zh-CN"/>
              <a:t>MCP Inspector</a:t>
            </a:r>
            <a:r>
              <a:rPr lang="zh-CN" altLang="en-US"/>
              <a:t>：</a:t>
            </a:r>
            <a:r>
              <a:rPr lang="en-US" altLang="zh-CN"/>
              <a:t>`mcp dev server.py`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在 </a:t>
            </a:r>
            <a:r>
              <a:rPr lang="en-US" altLang="zh-CN"/>
              <a:t>Inspector </a:t>
            </a:r>
            <a:r>
              <a:rPr lang="zh-CN" altLang="en-US"/>
              <a:t>页面中，选择 </a:t>
            </a:r>
            <a:r>
              <a:rPr lang="en-US" altLang="zh-CN"/>
              <a:t>`transport` </a:t>
            </a:r>
            <a:r>
              <a:rPr lang="zh-CN" altLang="en-US"/>
              <a:t>类型为 </a:t>
            </a:r>
            <a:r>
              <a:rPr lang="en-US" altLang="zh-CN"/>
              <a:t>stdio</a:t>
            </a:r>
            <a:r>
              <a:rPr lang="zh-CN" altLang="en-US"/>
              <a:t>，然后单击 </a:t>
            </a:r>
            <a:r>
              <a:rPr lang="en-US" altLang="zh-CN"/>
              <a:t>Connect </a:t>
            </a:r>
            <a:r>
              <a:rPr lang="zh-CN" altLang="en-US"/>
              <a:t>按钮，等待连接成功</a:t>
            </a:r>
            <a:endParaRPr lang="en-US" altLang="zh-CN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选择 </a:t>
            </a:r>
            <a:r>
              <a:rPr lang="en-US" altLang="zh-CN"/>
              <a:t>`stdio` </a:t>
            </a:r>
            <a:r>
              <a:rPr lang="zh-CN" altLang="en-US"/>
              <a:t>模式时，</a:t>
            </a:r>
            <a:r>
              <a:rPr lang="en-US" altLang="zh-CN"/>
              <a:t>MCP Inspector </a:t>
            </a:r>
            <a:r>
              <a:rPr lang="zh-CN" altLang="en-US"/>
              <a:t>会自动启动对应的服务进程，因此无需手动运行服务端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/>
              <a:t>SSE </a:t>
            </a:r>
            <a:r>
              <a:rPr lang="zh-CN" altLang="en-US"/>
              <a:t>模式</a:t>
            </a:r>
            <a:endParaRPr lang="en-US" altLang="zh-CN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启动 </a:t>
            </a:r>
            <a:r>
              <a:rPr lang="en-US" altLang="zh-CN"/>
              <a:t>SSE </a:t>
            </a:r>
            <a:r>
              <a:rPr lang="zh-CN" altLang="en-US"/>
              <a:t>模式的 </a:t>
            </a:r>
            <a:r>
              <a:rPr lang="en-US" altLang="zh-CN"/>
              <a:t>MCP Server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在另一个终端中，启动 </a:t>
            </a:r>
            <a:r>
              <a:rPr lang="en-US" altLang="zh-CN"/>
              <a:t>MCP Inspector</a:t>
            </a:r>
            <a:r>
              <a:rPr lang="zh-CN" altLang="en-US"/>
              <a:t>：</a:t>
            </a:r>
            <a:r>
              <a:rPr lang="en-US" altLang="zh-CN"/>
              <a:t>`mcp dev server.py`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在 </a:t>
            </a:r>
            <a:r>
              <a:rPr lang="en-US" altLang="zh-CN"/>
              <a:t>MCP Inspector </a:t>
            </a:r>
            <a:r>
              <a:rPr lang="zh-CN" altLang="en-US"/>
              <a:t>页面中，选择 </a:t>
            </a:r>
            <a:r>
              <a:rPr lang="en-US" altLang="zh-CN"/>
              <a:t>`transport` </a:t>
            </a:r>
            <a:r>
              <a:rPr lang="zh-CN" altLang="en-US"/>
              <a:t>类型为 </a:t>
            </a:r>
            <a:r>
              <a:rPr lang="en-US" altLang="zh-CN"/>
              <a:t>sse</a:t>
            </a:r>
            <a:r>
              <a:rPr lang="zh-CN" altLang="en-US"/>
              <a:t>，并输入服务器地址（例如 </a:t>
            </a:r>
            <a:r>
              <a:rPr lang="en-US" altLang="zh-CN"/>
              <a:t>`http://127.0.0.1:12345`</a:t>
            </a:r>
            <a:r>
              <a:rPr lang="zh-CN" altLang="en-US"/>
              <a:t>），单击 </a:t>
            </a:r>
            <a:r>
              <a:rPr lang="en-US" altLang="zh-CN"/>
              <a:t>Connect </a:t>
            </a:r>
            <a:r>
              <a:rPr lang="zh-CN" altLang="en-US"/>
              <a:t>按钮，等待连接成功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其他调试方法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使用 </a:t>
            </a:r>
            <a:r>
              <a:rPr lang="en-US" altLang="zh-CN"/>
              <a:t>Python </a:t>
            </a:r>
            <a:r>
              <a:rPr lang="zh-CN" altLang="en-US"/>
              <a:t>实现 </a:t>
            </a:r>
            <a:r>
              <a:rPr lang="en-US" altLang="zh-CN"/>
              <a:t>MCP Client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使用 </a:t>
            </a:r>
            <a:r>
              <a:rPr lang="en-US" altLang="zh-CN"/>
              <a:t>VSCode</a:t>
            </a:r>
            <a:r>
              <a:rPr lang="zh-CN" altLang="en-US"/>
              <a:t>、</a:t>
            </a:r>
            <a:r>
              <a:rPr lang="en-US" altLang="zh-CN"/>
              <a:t>Claude Desktop</a:t>
            </a:r>
            <a:r>
              <a:rPr lang="zh-CN" altLang="en-US"/>
              <a:t> 等支持 </a:t>
            </a:r>
            <a:r>
              <a:rPr lang="en-US" altLang="zh-CN"/>
              <a:t>MCP </a:t>
            </a:r>
            <a:r>
              <a:rPr lang="zh-CN" altLang="en-US"/>
              <a:t>协议的客户端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3608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F5E24-DFE8-140D-F8E0-F226D22C8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751C8AD-64D9-4FF0-0300-DC438F21D515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4A9F5E-6842-21B5-ED2E-E5284BCDF364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D3EA8B69-8108-CC1B-48D5-D429A072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3CF6AB-A8B9-C6A4-00D1-3667D124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4" t="1238" b="-1"/>
          <a:stretch>
            <a:fillRect/>
          </a:stretch>
        </p:blipFill>
        <p:spPr>
          <a:xfrm>
            <a:off x="283173" y="1010920"/>
            <a:ext cx="11625653" cy="5735367"/>
          </a:xfrm>
          <a:prstGeom prst="rect">
            <a:avLst/>
          </a:prstGeom>
          <a:ln>
            <a:solidFill>
              <a:srgbClr val="EDF2F7"/>
            </a:solidFill>
          </a:ln>
        </p:spPr>
      </p:pic>
    </p:spTree>
    <p:extLst>
      <p:ext uri="{BB962C8B-B14F-4D97-AF65-F5344CB8AC3E}">
        <p14:creationId xmlns:p14="http://schemas.microsoft.com/office/powerpoint/2010/main" val="971773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37653-F94C-73B5-428D-74B6BCE3B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70770C-6163-4206-D49B-FE3CF48939F0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5E5F04-64F6-3BE4-C279-4DF79B00E07B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DC7081B7-7679-DB4A-3069-E90A3CC1B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9AC756-87EA-A619-C8D5-D08EF1E29ECF}"/>
              </a:ext>
            </a:extLst>
          </p:cNvPr>
          <p:cNvSpPr txBox="1"/>
          <p:nvPr/>
        </p:nvSpPr>
        <p:spPr>
          <a:xfrm>
            <a:off x="614802" y="1167162"/>
            <a:ext cx="11272397" cy="503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提交前须知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将 </a:t>
            </a:r>
            <a:r>
              <a:rPr lang="en-US" altLang="zh-CN"/>
              <a:t>`YA_MCPServer_XXXX` </a:t>
            </a:r>
            <a:r>
              <a:rPr lang="zh-CN" altLang="en-US"/>
              <a:t>打包为 </a:t>
            </a:r>
            <a:r>
              <a:rPr lang="en-US" altLang="zh-CN"/>
              <a:t>zip </a:t>
            </a:r>
            <a:r>
              <a:rPr lang="zh-CN" altLang="en-US"/>
              <a:t>压缩文件</a:t>
            </a:r>
            <a:endParaRPr lang="en-US" altLang="zh-CN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禁止使用</a:t>
            </a:r>
            <a:r>
              <a:rPr lang="en-US" altLang="zh-CN"/>
              <a:t> 7z </a:t>
            </a:r>
            <a:r>
              <a:rPr lang="zh-CN" altLang="en-US"/>
              <a:t>等其他压缩格式</a:t>
            </a:r>
            <a:endParaRPr lang="en-US" altLang="zh-CN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禁止包含 </a:t>
            </a:r>
            <a:r>
              <a:rPr lang="en-US" altLang="zh-CN"/>
              <a:t>.venv </a:t>
            </a:r>
            <a:r>
              <a:rPr lang="zh-CN" altLang="en-US"/>
              <a:t>、</a:t>
            </a:r>
            <a:r>
              <a:rPr lang="en-US" altLang="zh-CN"/>
              <a:t>logs </a:t>
            </a:r>
            <a:r>
              <a:rPr lang="zh-CN" altLang="en-US"/>
              <a:t>等非核心代码文件</a:t>
            </a:r>
            <a:endParaRPr lang="en-US" altLang="zh-CN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禁止修改 </a:t>
            </a:r>
            <a:r>
              <a:rPr lang="en-US" altLang="zh-CN"/>
              <a:t>modules</a:t>
            </a:r>
            <a:r>
              <a:rPr lang="zh-CN" altLang="en-US"/>
              <a:t>、</a:t>
            </a:r>
            <a:r>
              <a:rPr lang="en-US" altLang="zh-CN"/>
              <a:t>server.py</a:t>
            </a:r>
            <a:r>
              <a:rPr lang="zh-CN" altLang="en-US"/>
              <a:t> 等文件中的代码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在 </a:t>
            </a:r>
            <a:r>
              <a:rPr lang="en-US" altLang="zh-CN"/>
              <a:t>README </a:t>
            </a:r>
            <a:r>
              <a:rPr lang="zh-CN" altLang="en-US"/>
              <a:t>中写明以下内容</a:t>
            </a:r>
            <a:endParaRPr lang="en-US" altLang="zh-CN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组员信息、</a:t>
            </a:r>
            <a:r>
              <a:rPr lang="en-US" altLang="zh-CN"/>
              <a:t>Tools/Resources/Prompts</a:t>
            </a:r>
            <a:r>
              <a:rPr lang="zh-CN" altLang="en-US"/>
              <a:t>列表</a:t>
            </a:r>
            <a:endParaRPr lang="en-US" altLang="zh-CN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项目结构（新增的文件都实现了什么功能）</a:t>
            </a:r>
            <a:endParaRPr lang="en-US" altLang="zh-CN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其他需要说明的情况</a:t>
            </a:r>
            <a:endParaRPr lang="en-US" altLang="zh-CN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在 </a:t>
            </a:r>
            <a:r>
              <a:rPr lang="en-US" altLang="zh-CN"/>
              <a:t>`sops` </a:t>
            </a:r>
            <a:r>
              <a:rPr lang="zh-CN" altLang="en-US"/>
              <a:t>模块中添加的密钥变量分别用于什么功能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是否使用了 </a:t>
            </a:r>
            <a:r>
              <a:rPr lang="en-US" altLang="zh-CN"/>
              <a:t>PyTorch</a:t>
            </a:r>
            <a:r>
              <a:rPr lang="zh-CN" altLang="en-US"/>
              <a:t>、</a:t>
            </a:r>
            <a:r>
              <a:rPr lang="en-US" altLang="zh-CN"/>
              <a:t>Tensorflow </a:t>
            </a:r>
            <a:r>
              <a:rPr lang="zh-CN" altLang="en-US"/>
              <a:t>等深度学习框架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/>
              <a:t>是否使用了机器学习、深度学习模型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66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F9C7-2316-C8A1-38E8-9885C3F7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8A1789B-A164-D9E7-E877-3EC3D5F6596A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470F22-CF5A-7F1A-23D3-1F277A37BF5E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6558A4FE-2D72-3B7A-5D0F-77C8E08C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3DE145E-2ADA-917A-8B30-DB4ECD93F926}"/>
              </a:ext>
            </a:extLst>
          </p:cNvPr>
          <p:cNvGrpSpPr/>
          <p:nvPr/>
        </p:nvGrpSpPr>
        <p:grpSpPr>
          <a:xfrm>
            <a:off x="1524000" y="1266129"/>
            <a:ext cx="9144000" cy="5143500"/>
            <a:chOff x="1524000" y="1266129"/>
            <a:chExt cx="9144000" cy="5143500"/>
          </a:xfrm>
        </p:grpSpPr>
        <p:pic>
          <p:nvPicPr>
            <p:cNvPr id="2050" name="Picture 2" descr="MCP general architecture">
              <a:extLst>
                <a:ext uri="{FF2B5EF4-FFF2-40B4-BE49-F238E27FC236}">
                  <a16:creationId xmlns:a16="http://schemas.microsoft.com/office/drawing/2014/main" id="{D1E04186-558E-AA0A-2084-0AB46EDDC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66129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678EE97-2AB4-DA07-44C2-797F1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595" y="1338715"/>
              <a:ext cx="1362265" cy="743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65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C196-3065-028A-67D2-05BDE707E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8AC2B30-725C-E715-D16A-6649E43F2BD3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开发自己的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 ——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0742B1-856E-A602-3257-C499FB8F8485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9A3F992D-0469-4413-03F5-7CBD0611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CAE634-305E-9808-535E-716DB90B5F1F}"/>
              </a:ext>
            </a:extLst>
          </p:cNvPr>
          <p:cNvSpPr txBox="1"/>
          <p:nvPr/>
        </p:nvSpPr>
        <p:spPr>
          <a:xfrm>
            <a:off x="443816" y="1479395"/>
            <a:ext cx="4745217" cy="337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>
                <a:solidFill>
                  <a:srgbClr val="FF0000"/>
                </a:solidFill>
              </a:rPr>
              <a:t>最佳实践</a:t>
            </a:r>
            <a:endParaRPr lang="en-US" altLang="zh-CN" b="1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>
                <a:solidFill>
                  <a:srgbClr val="FF0000"/>
                </a:solidFill>
              </a:rPr>
              <a:t>使用远程 </a:t>
            </a:r>
            <a:r>
              <a:rPr lang="en-US" altLang="zh-CN" b="1">
                <a:solidFill>
                  <a:srgbClr val="FF0000"/>
                </a:solidFill>
              </a:rPr>
              <a:t>Git </a:t>
            </a:r>
            <a:r>
              <a:rPr lang="zh-CN" altLang="en-US" b="1">
                <a:solidFill>
                  <a:srgbClr val="FF0000"/>
                </a:solidFill>
              </a:rPr>
              <a:t>托管平台（如 </a:t>
            </a:r>
            <a:r>
              <a:rPr lang="en-US" altLang="zh-CN" b="1">
                <a:solidFill>
                  <a:srgbClr val="FF0000"/>
                </a:solidFill>
              </a:rPr>
              <a:t>GitHub</a:t>
            </a:r>
            <a:r>
              <a:rPr lang="zh-CN" altLang="en-US" b="1">
                <a:solidFill>
                  <a:srgbClr val="FF0000"/>
                </a:solidFill>
              </a:rPr>
              <a:t>）管理项目</a:t>
            </a:r>
            <a:endParaRPr lang="en-US" altLang="zh-CN" b="1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>
                <a:solidFill>
                  <a:srgbClr val="FF0000"/>
                </a:solidFill>
              </a:rPr>
              <a:t>开发完成后，重新克隆仓库到本地，重新创建虚拟环境，重新运行 </a:t>
            </a:r>
            <a:r>
              <a:rPr lang="en-US" altLang="zh-CN" b="1">
                <a:solidFill>
                  <a:srgbClr val="FF0000"/>
                </a:solidFill>
              </a:rPr>
              <a:t>MCP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>
                <a:solidFill>
                  <a:srgbClr val="FF0000"/>
                </a:solidFill>
              </a:rPr>
              <a:t>确保在只具备基本环境的机器上，运行你的 </a:t>
            </a:r>
            <a:r>
              <a:rPr lang="en-US" altLang="zh-CN" b="1">
                <a:solidFill>
                  <a:srgbClr val="FF0000"/>
                </a:solidFill>
              </a:rPr>
              <a:t>MCP Server </a:t>
            </a:r>
            <a:r>
              <a:rPr lang="zh-CN" altLang="en-US" b="1">
                <a:solidFill>
                  <a:srgbClr val="FF0000"/>
                </a:solidFill>
              </a:rPr>
              <a:t>没有任何问题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084416-FCA9-9FDA-3408-AF2C3A6A10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80" r="6318" b="2886"/>
          <a:stretch>
            <a:fillRect/>
          </a:stretch>
        </p:blipFill>
        <p:spPr>
          <a:xfrm>
            <a:off x="5538259" y="1479395"/>
            <a:ext cx="5935318" cy="48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9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-01品牌文化-已拓展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662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5075" y="1796415"/>
            <a:ext cx="98425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Q&amp;A</a:t>
            </a:r>
            <a:endParaRPr kumimoji="1"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D2C5-F85D-455B-40AF-DC7106731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B9EEAB3-0925-B0CE-3090-7EE047F4C561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C3BCE2-68B3-4022-5CF6-487D17005E62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7F5C805F-67D7-86C7-069E-844195F75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AF4A28E-7E56-4061-CC90-FC729B4B38C3}"/>
              </a:ext>
            </a:extLst>
          </p:cNvPr>
          <p:cNvGrpSpPr/>
          <p:nvPr/>
        </p:nvGrpSpPr>
        <p:grpSpPr>
          <a:xfrm>
            <a:off x="1423860" y="1292252"/>
            <a:ext cx="9144000" cy="5143500"/>
            <a:chOff x="1523682" y="1251260"/>
            <a:chExt cx="9144000" cy="5143500"/>
          </a:xfrm>
        </p:grpSpPr>
        <p:pic>
          <p:nvPicPr>
            <p:cNvPr id="1026" name="Picture 2" descr="MCP vs Function Calling">
              <a:extLst>
                <a:ext uri="{FF2B5EF4-FFF2-40B4-BE49-F238E27FC236}">
                  <a16:creationId xmlns:a16="http://schemas.microsoft.com/office/drawing/2014/main" id="{E4331319-E86E-F9FF-C533-F0FF5ACFD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682" y="1251260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9EF3D84-240F-32CA-E89F-2DDE15903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595" y="1297723"/>
              <a:ext cx="1362265" cy="743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613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07324-964F-8812-FB0B-1723E637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47DAFC9-BAF1-2073-9214-E0937091B40F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83DC49-4532-73C8-6997-DA2E25B624F4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AD8D6B48-2E24-1E32-E7DD-2C46CC21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D44E9D0-8C9E-1EB9-2ECD-BE4B812FF0E9}"/>
              </a:ext>
            </a:extLst>
          </p:cNvPr>
          <p:cNvGrpSpPr/>
          <p:nvPr/>
        </p:nvGrpSpPr>
        <p:grpSpPr>
          <a:xfrm>
            <a:off x="1523682" y="1251260"/>
            <a:ext cx="9144000" cy="5143500"/>
            <a:chOff x="1523682" y="1251260"/>
            <a:chExt cx="9144000" cy="51435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B083EC1-9ED7-931A-9F76-3A8249DEC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682" y="1251260"/>
              <a:ext cx="9144000" cy="51435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085AEC7-5B56-ACAE-766C-004745B0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5773" y="1338715"/>
              <a:ext cx="1362265" cy="743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86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 </a:t>
            </a:r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</a:t>
            </a:r>
            <a:r>
              <a:rPr kumimoji="1" lang="zh-CN" altLang="en-US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</a:t>
            </a:r>
          </a:p>
        </p:txBody>
      </p:sp>
      <p:sp>
        <p:nvSpPr>
          <p:cNvPr id="6" name="矩形 5"/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9ACAAC9E-5C8C-4DD6-E3B6-A0133510926C}"/>
              </a:ext>
            </a:extLst>
          </p:cNvPr>
          <p:cNvGrpSpPr/>
          <p:nvPr/>
        </p:nvGrpSpPr>
        <p:grpSpPr>
          <a:xfrm>
            <a:off x="808886" y="1987878"/>
            <a:ext cx="10574228" cy="2882244"/>
            <a:chOff x="489256" y="1553730"/>
            <a:chExt cx="11573721" cy="319132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7E2C5BD-46B5-7B86-92D9-BC9FFE396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256" y="1553730"/>
              <a:ext cx="3686689" cy="319132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A7DEC0-5AAF-EA65-7254-6F0B4F80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8482" y="1572782"/>
              <a:ext cx="3696216" cy="315321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2B80311-5ED4-6A23-7843-EE7D7D7F9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7235" y="1577544"/>
              <a:ext cx="3705742" cy="3143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Server——Startup</a:t>
            </a:r>
            <a:endParaRPr kumimoji="1" lang="zh-CN" altLang="en-US" sz="3200" b="1">
              <a:solidFill>
                <a:srgbClr val="09447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071D1912-CA15-C45C-A617-828841CC38FE}"/>
              </a:ext>
            </a:extLst>
          </p:cNvPr>
          <p:cNvGrpSpPr/>
          <p:nvPr/>
        </p:nvGrpSpPr>
        <p:grpSpPr>
          <a:xfrm>
            <a:off x="3432845" y="2117606"/>
            <a:ext cx="5326309" cy="4156813"/>
            <a:chOff x="368247" y="1797938"/>
            <a:chExt cx="5326309" cy="415681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27A981F-31D3-3B26-254C-CCAA368C4AC9}"/>
                </a:ext>
              </a:extLst>
            </p:cNvPr>
            <p:cNvSpPr/>
            <p:nvPr/>
          </p:nvSpPr>
          <p:spPr>
            <a:xfrm>
              <a:off x="368247" y="1797938"/>
              <a:ext cx="5326309" cy="4156813"/>
            </a:xfrm>
            <a:prstGeom prst="roundRect">
              <a:avLst>
                <a:gd name="adj" fmla="val 5912"/>
              </a:avLst>
            </a:prstGeom>
            <a:solidFill>
              <a:srgbClr val="EDF2F7"/>
            </a:solidFill>
            <a:ln>
              <a:solidFill>
                <a:srgbClr val="E4E8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53B51A0-CB9B-7882-9B23-D2DFFCD0446F}"/>
                </a:ext>
              </a:extLst>
            </p:cNvPr>
            <p:cNvSpPr txBox="1"/>
            <p:nvPr/>
          </p:nvSpPr>
          <p:spPr>
            <a:xfrm>
              <a:off x="587427" y="1972851"/>
              <a:ext cx="5107129" cy="3929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mcp.server.fastmcp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FastMCP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# </a:t>
              </a:r>
              <a:r>
                <a:rPr lang="zh-CN" altLang="en-US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初始化 </a:t>
              </a: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Server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mcp = FastMCP(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"MathServer"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# </a:t>
              </a:r>
              <a:r>
                <a:rPr lang="zh-CN" altLang="en-US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定义工具（</a:t>
              </a: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Tool</a:t>
              </a:r>
              <a:r>
                <a:rPr lang="zh-CN" altLang="en-US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）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4078F2"/>
                  </a:solidFill>
                  <a:effectLst/>
                  <a:latin typeface="Consolas" panose="020B0609020204030204" pitchFamily="49" charset="0"/>
                </a:rPr>
                <a:t>@mcp.tool()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add(x: </a:t>
              </a:r>
              <a:r>
                <a:rPr lang="en-US" altLang="zh-CN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, y: </a:t>
              </a:r>
              <a:r>
                <a:rPr lang="en-US" altLang="zh-CN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) -&gt; </a:t>
              </a:r>
              <a:r>
                <a:rPr lang="en-US" altLang="zh-CN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"""Add two numbers together"""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x + y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# </a:t>
              </a:r>
              <a:r>
                <a:rPr lang="zh-CN" altLang="en-US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运行 </a:t>
              </a: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Server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__name__ == 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"__main__"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mcp.run()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6F8BCCE-4B15-1CEF-3502-DC2DF9AFB6A9}"/>
              </a:ext>
            </a:extLst>
          </p:cNvPr>
          <p:cNvSpPr txBox="1"/>
          <p:nvPr/>
        </p:nvSpPr>
        <p:spPr>
          <a:xfrm>
            <a:off x="4105635" y="1391616"/>
            <a:ext cx="3980727" cy="46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使用 </a:t>
            </a:r>
            <a:r>
              <a:rPr lang="en-US" altLang="zh-CN"/>
              <a:t>FastMCP </a:t>
            </a:r>
            <a:r>
              <a:rPr lang="zh-CN" altLang="en-US"/>
              <a:t>初始化创建 </a:t>
            </a:r>
            <a:r>
              <a:rPr lang="en-US" altLang="zh-CN"/>
              <a:t>MCP Server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Server——Tools</a:t>
            </a:r>
            <a:endParaRPr kumimoji="1" lang="zh-CN" altLang="en-US" sz="3200" b="1">
              <a:solidFill>
                <a:srgbClr val="09447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DEA3024-C275-5ED2-89C0-2254F558371A}"/>
              </a:ext>
            </a:extLst>
          </p:cNvPr>
          <p:cNvGrpSpPr/>
          <p:nvPr/>
        </p:nvGrpSpPr>
        <p:grpSpPr>
          <a:xfrm>
            <a:off x="1657621" y="2348688"/>
            <a:ext cx="8876756" cy="4252834"/>
            <a:chOff x="1657621" y="2348688"/>
            <a:chExt cx="8876756" cy="425283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26DF2257-E4C9-0B48-F3E5-6D2EAEDABAC9}"/>
                </a:ext>
              </a:extLst>
            </p:cNvPr>
            <p:cNvSpPr/>
            <p:nvPr/>
          </p:nvSpPr>
          <p:spPr>
            <a:xfrm>
              <a:off x="1657621" y="2348688"/>
              <a:ext cx="8876756" cy="4252834"/>
            </a:xfrm>
            <a:prstGeom prst="roundRect">
              <a:avLst>
                <a:gd name="adj" fmla="val 5912"/>
              </a:avLst>
            </a:prstGeom>
            <a:solidFill>
              <a:srgbClr val="EDF2F7"/>
            </a:solidFill>
            <a:ln>
              <a:solidFill>
                <a:srgbClr val="E4E8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5E8754B-FD1F-66A8-392E-D472A5A59844}"/>
                </a:ext>
              </a:extLst>
            </p:cNvPr>
            <p:cNvSpPr txBox="1"/>
            <p:nvPr/>
          </p:nvSpPr>
          <p:spPr>
            <a:xfrm>
              <a:off x="1957263" y="2537267"/>
              <a:ext cx="8277471" cy="3875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httpx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mcp.server.fastmcp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FastMCP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mcp = FastMCP(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"WeatherServer"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algn="l">
                <a:lnSpc>
                  <a:spcPct val="125000"/>
                </a:lnSpc>
                <a:buNone/>
              </a:pP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4078F2"/>
                  </a:solidFill>
                  <a:effectLst/>
                  <a:latin typeface="Consolas" panose="020B0609020204030204" pitchFamily="49" charset="0"/>
                </a:rPr>
                <a:t>@mcp.tool()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get_weather(city: </a:t>
              </a:r>
              <a:r>
                <a:rPr lang="en-US" altLang="zh-CN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) -&gt; </a:t>
              </a:r>
              <a:r>
                <a:rPr lang="en-US" altLang="zh-CN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"""Get current weather for a specific city."""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url = 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f"https://api.weatherapi.com/v1/current.json?q=</a:t>
              </a:r>
              <a:r>
                <a:rPr lang="en-US" altLang="zh-CN" b="0" i="0">
                  <a:solidFill>
                    <a:srgbClr val="E45649"/>
                  </a:solidFill>
                  <a:effectLst/>
                  <a:latin typeface="Consolas" panose="020B0609020204030204" pitchFamily="49" charset="0"/>
                </a:rPr>
                <a:t>{city}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# </a:t>
              </a:r>
              <a:r>
                <a:rPr lang="zh-CN" altLang="en-US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真实场景中这里会调用外部</a:t>
              </a: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API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f"The weather in </a:t>
              </a:r>
              <a:r>
                <a:rPr lang="en-US" altLang="zh-CN" b="0" i="0">
                  <a:solidFill>
                    <a:srgbClr val="E45649"/>
                  </a:solidFill>
                  <a:effectLst/>
                  <a:latin typeface="Consolas" panose="020B0609020204030204" pitchFamily="49" charset="0"/>
                </a:rPr>
                <a:t>{city}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 is Sunny, 25°C"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# LLM </a:t>
              </a:r>
              <a:r>
                <a:rPr lang="zh-CN" altLang="en-US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会看到</a:t>
              </a: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: Name: get_weather, Args: city (str)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17F578D-7182-C89A-AC38-82469863F8A5}"/>
              </a:ext>
            </a:extLst>
          </p:cNvPr>
          <p:cNvSpPr txBox="1"/>
          <p:nvPr/>
        </p:nvSpPr>
        <p:spPr>
          <a:xfrm>
            <a:off x="2603939" y="1121096"/>
            <a:ext cx="6984121" cy="879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Tools 让 LLM 具备行动能力</a:t>
            </a:r>
            <a:endParaRPr lang="en-US" altLang="zh-CN"/>
          </a:p>
          <a:p>
            <a:pPr algn="ctr">
              <a:lnSpc>
                <a:spcPct val="150000"/>
              </a:lnSpc>
            </a:pPr>
            <a:r>
              <a:rPr lang="zh-CN" altLang="en-US"/>
              <a:t>关键在于 Type Hinting 和 Docstring , LLM 会据此理解如何调用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8E46C-81FA-F5F8-B310-5290FF98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2A5F657-7D65-BA17-7165-0B3A07E52F9C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Server——Resources</a:t>
            </a:r>
            <a:endParaRPr kumimoji="1" lang="zh-CN" altLang="en-US" sz="3200" b="1">
              <a:solidFill>
                <a:srgbClr val="09447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8B2785-1BA6-5A3E-0FE3-C2D8AD7A8900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74E0E2E3-BBB7-FB5A-7AEA-425AAF47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A39CC7-B09E-FCEF-8886-BE9F28D2ED1B}"/>
              </a:ext>
            </a:extLst>
          </p:cNvPr>
          <p:cNvSpPr txBox="1"/>
          <p:nvPr/>
        </p:nvSpPr>
        <p:spPr>
          <a:xfrm>
            <a:off x="3465306" y="1452536"/>
            <a:ext cx="5261388" cy="46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/>
              <a:t>Resources </a:t>
            </a:r>
            <a:r>
              <a:rPr lang="zh-CN" altLang="en-US"/>
              <a:t>通过 </a:t>
            </a:r>
            <a:r>
              <a:rPr lang="en-US" altLang="zh-CN"/>
              <a:t>URI </a:t>
            </a:r>
            <a:r>
              <a:rPr lang="zh-CN" altLang="en-US"/>
              <a:t>暴露数据，支持动态 </a:t>
            </a:r>
            <a:r>
              <a:rPr lang="en-US" altLang="zh-CN"/>
              <a:t>URI </a:t>
            </a:r>
            <a:r>
              <a:rPr lang="zh-CN" altLang="en-US"/>
              <a:t>模板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7E483A1-5224-0D57-0FFC-A7F129C7DE23}"/>
              </a:ext>
            </a:extLst>
          </p:cNvPr>
          <p:cNvGrpSpPr/>
          <p:nvPr/>
        </p:nvGrpSpPr>
        <p:grpSpPr>
          <a:xfrm>
            <a:off x="2645399" y="2458455"/>
            <a:ext cx="6901202" cy="3532222"/>
            <a:chOff x="2304393" y="2497738"/>
            <a:chExt cx="6901202" cy="353222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EE761B1-A27A-89FA-0341-8F75B54DA2B7}"/>
                </a:ext>
              </a:extLst>
            </p:cNvPr>
            <p:cNvSpPr/>
            <p:nvPr/>
          </p:nvSpPr>
          <p:spPr>
            <a:xfrm>
              <a:off x="2304393" y="2497738"/>
              <a:ext cx="6901202" cy="3532222"/>
            </a:xfrm>
            <a:prstGeom prst="roundRect">
              <a:avLst>
                <a:gd name="adj" fmla="val 5912"/>
              </a:avLst>
            </a:prstGeom>
            <a:solidFill>
              <a:srgbClr val="EDF2F7"/>
            </a:solidFill>
            <a:ln>
              <a:solidFill>
                <a:srgbClr val="E4E8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5EE8CBE-3D36-0C11-58CE-24726D98A315}"/>
                </a:ext>
              </a:extLst>
            </p:cNvPr>
            <p:cNvSpPr txBox="1"/>
            <p:nvPr/>
          </p:nvSpPr>
          <p:spPr>
            <a:xfrm>
              <a:off x="2395688" y="2672259"/>
              <a:ext cx="6718612" cy="3183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4078F2"/>
                  </a:solidFill>
                  <a:effectLst/>
                  <a:latin typeface="Consolas" panose="020B0609020204030204" pitchFamily="49" charset="0"/>
                </a:rPr>
                <a:t>@mcp.resource(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"memo://{name}"</a:t>
              </a:r>
              <a:r>
                <a:rPr lang="en-US" altLang="zh-CN" b="0" i="0">
                  <a:solidFill>
                    <a:srgbClr val="4078F2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get_memo(name: </a:t>
              </a:r>
              <a:r>
                <a:rPr lang="en-US" altLang="zh-CN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) -&gt; </a:t>
              </a:r>
              <a:r>
                <a:rPr lang="en-US" altLang="zh-CN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"""Read a memo by name"""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try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with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altLang="zh-CN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open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f"./memos/</a:t>
              </a:r>
              <a:r>
                <a:rPr lang="en-US" altLang="zh-CN" b="0" i="0">
                  <a:solidFill>
                    <a:srgbClr val="E45649"/>
                  </a:solidFill>
                  <a:effectLst/>
                  <a:latin typeface="Consolas" panose="020B0609020204030204" pitchFamily="49" charset="0"/>
                </a:rPr>
                <a:t>{name}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.txt"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"r"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)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f: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   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f.read()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except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FileNotFoundError: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lang="en-US" altLang="zh-CN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CN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altLang="zh-CN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"Memo not found."</a:t>
              </a:r>
              <a:endParaRPr lang="en-US" altLang="zh-CN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# Client </a:t>
              </a:r>
              <a:r>
                <a:rPr lang="zh-CN" altLang="en-US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可以请求 </a:t>
              </a:r>
              <a:r>
                <a:rPr lang="en-US" altLang="zh-CN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"memo://shopping_list" </a:t>
              </a:r>
              <a:r>
                <a:rPr lang="zh-CN" altLang="en-US" b="0" i="1">
                  <a:solidFill>
                    <a:srgbClr val="A0A1A7"/>
                  </a:solidFill>
                  <a:effectLst/>
                  <a:latin typeface="Consolas" panose="020B0609020204030204" pitchFamily="49" charset="0"/>
                </a:rPr>
                <a:t>直接获取内容</a:t>
              </a:r>
              <a:endParaRPr lang="zh-CN" altLang="en-US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39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73D34-4EEC-0E08-6ECB-C44624005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E3826B9-BBB4-F716-CEFF-A3CC4C87DF05}"/>
              </a:ext>
            </a:extLst>
          </p:cNvPr>
          <p:cNvSpPr txBox="1"/>
          <p:nvPr/>
        </p:nvSpPr>
        <p:spPr>
          <a:xfrm>
            <a:off x="123825" y="144145"/>
            <a:ext cx="823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solidFill>
                  <a:srgbClr val="0944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 Server——Prompts</a:t>
            </a:r>
            <a:endParaRPr kumimoji="1" lang="zh-CN" altLang="en-US" sz="3200" b="1">
              <a:solidFill>
                <a:srgbClr val="09447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6AC433-FAAC-782D-9B21-EB6E5B31F99A}"/>
              </a:ext>
            </a:extLst>
          </p:cNvPr>
          <p:cNvSpPr/>
          <p:nvPr/>
        </p:nvSpPr>
        <p:spPr>
          <a:xfrm flipV="1">
            <a:off x="1" y="828040"/>
            <a:ext cx="12192000" cy="82550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资源 5">
            <a:extLst>
              <a:ext uri="{FF2B5EF4-FFF2-40B4-BE49-F238E27FC236}">
                <a16:creationId xmlns:a16="http://schemas.microsoft.com/office/drawing/2014/main" id="{2FDEDF5E-542E-318C-FB6C-EDCFD9BD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95" y="60960"/>
            <a:ext cx="2924175" cy="666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151AAE1-D93E-2321-1EB5-2943BA8290B3}"/>
              </a:ext>
            </a:extLst>
          </p:cNvPr>
          <p:cNvSpPr txBox="1"/>
          <p:nvPr/>
        </p:nvSpPr>
        <p:spPr>
          <a:xfrm>
            <a:off x="3488601" y="1308443"/>
            <a:ext cx="5214795" cy="46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将最佳实践固化为模版，让用户一键调用复杂任务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0DE16C-40B6-04AB-29C9-6E5291817134}"/>
              </a:ext>
            </a:extLst>
          </p:cNvPr>
          <p:cNvGrpSpPr/>
          <p:nvPr/>
        </p:nvGrpSpPr>
        <p:grpSpPr>
          <a:xfrm>
            <a:off x="293294" y="2170269"/>
            <a:ext cx="11605407" cy="4084078"/>
            <a:chOff x="293296" y="2712962"/>
            <a:chExt cx="11605407" cy="408407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96D2F76-2E29-08B9-B9DE-8D9790E633FC}"/>
                </a:ext>
              </a:extLst>
            </p:cNvPr>
            <p:cNvSpPr/>
            <p:nvPr/>
          </p:nvSpPr>
          <p:spPr>
            <a:xfrm>
              <a:off x="293296" y="2712962"/>
              <a:ext cx="11605407" cy="4084078"/>
            </a:xfrm>
            <a:prstGeom prst="roundRect">
              <a:avLst>
                <a:gd name="adj" fmla="val 5912"/>
              </a:avLst>
            </a:prstGeom>
            <a:solidFill>
              <a:srgbClr val="EDF2F7"/>
            </a:solidFill>
            <a:ln>
              <a:solidFill>
                <a:srgbClr val="E4E8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9A6BD9A-F432-F159-7FF4-D974883D35BD}"/>
                </a:ext>
              </a:extLst>
            </p:cNvPr>
            <p:cNvSpPr txBox="1"/>
            <p:nvPr/>
          </p:nvSpPr>
          <p:spPr>
            <a:xfrm>
              <a:off x="440935" y="2869378"/>
              <a:ext cx="11310126" cy="3761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4078F2"/>
                  </a:solidFill>
                  <a:effectLst/>
                  <a:latin typeface="Consolas" panose="020B0609020204030204" pitchFamily="49" charset="0"/>
                </a:rPr>
                <a:t>@mcp.prompt()</a:t>
              </a:r>
              <a:endParaRPr lang="en-US" altLang="zh-CN" sz="1600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review_code(code: </a:t>
              </a:r>
              <a:r>
                <a:rPr lang="en-US" altLang="zh-CN" sz="1600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) -&gt; </a:t>
              </a:r>
              <a:r>
                <a:rPr lang="en-US" altLang="zh-CN" sz="1600" b="0" i="0">
                  <a:solidFill>
                    <a:srgbClr val="C18401"/>
                  </a:solidFill>
                  <a:effectLst/>
                  <a:latin typeface="Consolas" panose="020B0609020204030204" pitchFamily="49" charset="0"/>
                </a:rPr>
                <a:t>str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600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"""Create a prompt for reviewing code security"""</a:t>
              </a:r>
              <a:endParaRPr lang="en-US" altLang="zh-CN" sz="1600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600" b="0" i="0">
                  <a:solidFill>
                    <a:srgbClr val="A626A4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[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{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    </a:t>
              </a:r>
              <a:r>
                <a:rPr lang="en-US" altLang="zh-CN" sz="1600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"role"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600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"user"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    </a:t>
              </a:r>
              <a:r>
                <a:rPr lang="en-US" altLang="zh-CN" sz="1600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"content"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 {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US" altLang="zh-CN" sz="1600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"type"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600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"text"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US" altLang="zh-CN" sz="1600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"text"</a:t>
              </a: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600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f"Please analyze the following code for security vulnerabilities:\n\n</a:t>
              </a:r>
              <a:r>
                <a:rPr lang="en-US" altLang="zh-CN" sz="1600" b="0" i="0">
                  <a:solidFill>
                    <a:srgbClr val="E45649"/>
                  </a:solidFill>
                  <a:effectLst/>
                  <a:latin typeface="Consolas" panose="020B0609020204030204" pitchFamily="49" charset="0"/>
                </a:rPr>
                <a:t>{code}</a:t>
              </a:r>
              <a:r>
                <a:rPr lang="en-US" altLang="zh-CN" sz="1600" b="0" i="0">
                  <a:solidFill>
                    <a:srgbClr val="50A14F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altLang="zh-CN" sz="1600" b="0" i="0">
                <a:solidFill>
                  <a:srgbClr val="383A42"/>
                </a:solidFill>
                <a:effectLst/>
                <a:latin typeface="Consolas" panose="020B0609020204030204" pitchFamily="49" charset="0"/>
              </a:endParaRP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    }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    }</a:t>
              </a:r>
            </a:p>
            <a:p>
              <a:pPr algn="l">
                <a:lnSpc>
                  <a:spcPct val="125000"/>
                </a:lnSpc>
                <a:buNone/>
              </a:pPr>
              <a:r>
                <a:rPr lang="en-US" altLang="zh-CN" sz="1600" b="0" i="0">
                  <a:solidFill>
                    <a:srgbClr val="383A42"/>
                  </a:solidFill>
                  <a:effectLst/>
                  <a:latin typeface="Consolas" panose="020B0609020204030204" pitchFamily="49" charset="0"/>
                </a:rPr>
                <a:t>    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21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的PPT字体样式">
      <a:majorFont>
        <a:latin typeface="微软雅黑"/>
        <a:ea typeface="微软雅黑"/>
        <a:cs typeface=""/>
      </a:majorFont>
      <a:minorFont>
        <a:latin typeface="Times New Roman"/>
        <a:ea typeface="DengXi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1594</Words>
  <Application>Microsoft Office PowerPoint</Application>
  <PresentationFormat>宽屏</PresentationFormat>
  <Paragraphs>194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 Regular</vt:lpstr>
      <vt:lpstr>DengXian</vt:lpstr>
      <vt:lpstr>微软雅黑</vt:lpstr>
      <vt:lpstr>Arial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ruida xu</cp:lastModifiedBy>
  <cp:revision>692</cp:revision>
  <dcterms:created xsi:type="dcterms:W3CDTF">2025-12-04T00:40:02Z</dcterms:created>
  <dcterms:modified xsi:type="dcterms:W3CDTF">2025-12-29T07:35:07Z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E4378136BB66E913C892276917FBB32F_43</vt:lpwstr>
  </property>
  <property fmtid="{D5CDD505-2E9C-101B-9397-08002B2CF9AE}" pid="3" name="KSOProductBuildVer">
    <vt:lpwstr>2052-12.1.23540.23540</vt:lpwstr>
  </property>
</Properties>
</file>